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256" r:id="rId2"/>
    <p:sldId id="257" r:id="rId3"/>
    <p:sldId id="304" r:id="rId4"/>
    <p:sldId id="306" r:id="rId5"/>
    <p:sldId id="310" r:id="rId6"/>
    <p:sldId id="301" r:id="rId7"/>
    <p:sldId id="296" r:id="rId8"/>
    <p:sldId id="307" r:id="rId9"/>
    <p:sldId id="305" r:id="rId10"/>
    <p:sldId id="265" r:id="rId11"/>
    <p:sldId id="275" r:id="rId12"/>
    <p:sldId id="268" r:id="rId13"/>
    <p:sldId id="308" r:id="rId14"/>
    <p:sldId id="309" r:id="rId15"/>
    <p:sldId id="266" r:id="rId16"/>
    <p:sldId id="311" r:id="rId17"/>
    <p:sldId id="312" r:id="rId18"/>
    <p:sldId id="31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615" autoAdjust="0"/>
    <p:restoredTop sz="86343" autoAdjust="0"/>
  </p:normalViewPr>
  <p:slideViewPr>
    <p:cSldViewPr>
      <p:cViewPr varScale="1">
        <p:scale>
          <a:sx n="71" d="100"/>
          <a:sy n="71" d="100"/>
        </p:scale>
        <p:origin x="-9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5B3-5C4D-4425-84C8-9DFB388971E0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E8C0-1876-4780-B037-D8B1DAD4D453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10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11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12</a:t>
            </a:fld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13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14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2/17/2012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EEE521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Computer and Data Communications</a:t>
            </a:r>
          </a:p>
          <a:p>
            <a:r>
              <a:rPr lang="en-US" dirty="0" smtClean="0"/>
              <a:t>Semester 2 2011-2012</a:t>
            </a:r>
          </a:p>
          <a:p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Nazri</a:t>
            </a:r>
            <a:r>
              <a:rPr lang="en-US" dirty="0" smtClean="0"/>
              <a:t> Mahmud</a:t>
            </a:r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7146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460830"/>
          <a:ext cx="76867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80"/>
                <a:gridCol w="64294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20/2</a:t>
                      </a:r>
                    </a:p>
                    <a:p>
                      <a:r>
                        <a:rPr lang="en-US" dirty="0" smtClean="0"/>
                        <a:t>Session</a:t>
                      </a:r>
                      <a:r>
                        <a:rPr lang="en-US" baseline="0" dirty="0" smtClean="0"/>
                        <a:t> 1a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21/2</a:t>
                      </a:r>
                    </a:p>
                    <a:p>
                      <a:r>
                        <a:rPr lang="en-US" dirty="0" smtClean="0"/>
                        <a:t>Session 1b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Course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Introduction</a:t>
                      </a:r>
                      <a:r>
                        <a:rPr lang="en-US" baseline="0" dirty="0" smtClean="0"/>
                        <a:t> and briefing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Survey of students background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Grouping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Distribute list of papers for group and individual selection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Distribute preparatory readings and questions: TCP/IP, MACs and LANs.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Review the TCP/IP layered architecture via an open book group quiz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Data Link Layer discussions focusing on Medium Access Control based on preparatory questions, LANs and the Ethernet based on preparatory questions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04"/>
                <a:gridCol w="65722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27/2</a:t>
                      </a:r>
                    </a:p>
                    <a:p>
                      <a:r>
                        <a:rPr lang="en-US" dirty="0" smtClean="0"/>
                        <a:t>Session 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Group Experiential Learning 1: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OPNET basic tutorial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Modelling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, Simulation and Performance Analysis of IEEE 802.3 Ethernet and MAC.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28/2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Session 2b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Experiential</a:t>
                      </a:r>
                      <a:r>
                        <a:rPr lang="en-US" baseline="0" dirty="0" smtClean="0"/>
                        <a:t> Learning 1-– continue work from Lab session 1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5/3</a:t>
                      </a:r>
                    </a:p>
                    <a:p>
                      <a:r>
                        <a:rPr lang="en-US" dirty="0" smtClean="0"/>
                        <a:t>Session 3a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Reflection for Lab work from Session 2a and b via selected group results presentation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Discussion on CSMA/CA and IEEE 802.11 MAC protocol based on preparatory readings and questions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6/3</a:t>
                      </a:r>
                    </a:p>
                    <a:p>
                      <a:r>
                        <a:rPr lang="en-US" dirty="0" smtClean="0"/>
                        <a:t>Session 3b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 3b: Group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Experiental</a:t>
                      </a:r>
                      <a:r>
                        <a:rPr lang="en-US" baseline="0" dirty="0" smtClean="0"/>
                        <a:t> Learning 2: </a:t>
                      </a:r>
                      <a:r>
                        <a:rPr lang="en-US" baseline="0" dirty="0" err="1" smtClean="0"/>
                        <a:t>Modelling</a:t>
                      </a:r>
                      <a:r>
                        <a:rPr lang="en-US" baseline="0" dirty="0" smtClean="0"/>
                        <a:t>, simulation and performance analysis of</a:t>
                      </a:r>
                      <a:r>
                        <a:rPr lang="en-US" dirty="0" smtClean="0"/>
                        <a:t> IEEE 802.11 MAC protocol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12/3</a:t>
                      </a:r>
                    </a:p>
                    <a:p>
                      <a:r>
                        <a:rPr lang="en-US" dirty="0" smtClean="0"/>
                        <a:t>Session 4a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Reflection for Lab work from Session 3b via results presentation by selected groups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Group Presentation on Survey paper for MACs for other wireless networks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13/3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Session 4b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Continue Group Presentation on Survey paper for MACs for other wireless networks.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19/3</a:t>
                      </a:r>
                    </a:p>
                    <a:p>
                      <a:r>
                        <a:rPr lang="en-US" dirty="0" smtClean="0"/>
                        <a:t>Session 5a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Discussion on the </a:t>
                      </a:r>
                      <a:r>
                        <a:rPr lang="en-US" dirty="0" smtClean="0"/>
                        <a:t>Network Layer, Internetworking</a:t>
                      </a:r>
                      <a:r>
                        <a:rPr lang="en-US" baseline="0" dirty="0" smtClean="0"/>
                        <a:t> based on Group Quiz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Addressing, Forwarding,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u="none" baseline="0" dirty="0" err="1" smtClean="0"/>
                        <a:t>Unicast</a:t>
                      </a:r>
                      <a:r>
                        <a:rPr lang="en-US" u="none" baseline="0" dirty="0" smtClean="0"/>
                        <a:t> </a:t>
                      </a:r>
                      <a:r>
                        <a:rPr lang="en-US" dirty="0" smtClean="0"/>
                        <a:t>Routing based on preparatory readings</a:t>
                      </a:r>
                      <a:r>
                        <a:rPr lang="en-US" baseline="0" dirty="0" smtClean="0"/>
                        <a:t> and questions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20/3</a:t>
                      </a:r>
                    </a:p>
                    <a:p>
                      <a:r>
                        <a:rPr lang="en-US" dirty="0" smtClean="0"/>
                        <a:t>Session 5b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4b: Lab work and assignment on </a:t>
                      </a:r>
                      <a:r>
                        <a:rPr lang="en-US" dirty="0" err="1" smtClean="0"/>
                        <a:t>Unicast</a:t>
                      </a:r>
                      <a:r>
                        <a:rPr lang="en-US" dirty="0" smtClean="0"/>
                        <a:t> Routing Protocols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 PLAN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72390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594"/>
                <a:gridCol w="5767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6,7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26/3</a:t>
                      </a:r>
                    </a:p>
                    <a:p>
                      <a:r>
                        <a:rPr lang="en-US" dirty="0" smtClean="0"/>
                        <a:t>Session 6a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27/3</a:t>
                      </a:r>
                    </a:p>
                    <a:p>
                      <a:r>
                        <a:rPr lang="en-US" dirty="0" smtClean="0"/>
                        <a:t>Session 6b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5a: </a:t>
                      </a:r>
                      <a:r>
                        <a:rPr lang="en-US" baseline="0" dirty="0" smtClean="0"/>
                        <a:t>Reflection for Lab work from Session 5b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Multicasting 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Labwork</a:t>
                      </a:r>
                      <a:r>
                        <a:rPr lang="en-US" baseline="0" dirty="0" smtClean="0"/>
                        <a:t> on Network Designs and Group Project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</a:p>
                    <a:p>
                      <a:r>
                        <a:rPr lang="en-US" dirty="0" smtClean="0"/>
                        <a:t>2/4</a:t>
                      </a:r>
                    </a:p>
                    <a:p>
                      <a:r>
                        <a:rPr lang="en-US" dirty="0" smtClean="0"/>
                        <a:t>Session 7a</a:t>
                      </a:r>
                    </a:p>
                    <a:p>
                      <a:r>
                        <a:rPr lang="en-US" dirty="0" smtClean="0"/>
                        <a:t>3/4</a:t>
                      </a:r>
                      <a:r>
                        <a:rPr lang="en-US" baseline="0" dirty="0" smtClean="0"/>
                        <a:t>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Session 7b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Overall review </a:t>
                      </a:r>
                      <a:endParaRPr lang="en-MY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Individual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Test on theories and practice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Continue with the TCP and Application</a:t>
                      </a:r>
                      <a:r>
                        <a:rPr lang="en-US" baseline="0" dirty="0" smtClean="0"/>
                        <a:t> Layer with Dr. </a:t>
                      </a:r>
                      <a:r>
                        <a:rPr lang="en-US" baseline="0" dirty="0" err="1" smtClean="0"/>
                        <a:t>Kamal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survey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No of students who have taken related UG courses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Examples of UG courses</a:t>
            </a:r>
          </a:p>
          <a:p>
            <a:pPr lvl="1"/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Detail survey via </a:t>
            </a:r>
            <a:r>
              <a:rPr lang="en-US" dirty="0" err="1" smtClean="0">
                <a:solidFill>
                  <a:srgbClr val="0070C0"/>
                </a:solidFill>
              </a:rPr>
              <a:t>questionaires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M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 and data communications session 1b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Preparatory readings for Session 1b – First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1, Chapter 2: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with no background are advised to read the whole of Ch 2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group open book quiz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Quiz will focus on Section 2.3 Layers and 2.4 The TCP/IP protocol suite and prepare for group quiz</a:t>
            </a:r>
          </a:p>
          <a:p>
            <a:r>
              <a:rPr lang="en-US" dirty="0" smtClean="0"/>
              <a:t>Preparatory reading for Session 1b – Second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Chapter 12: 12.1 Random </a:t>
            </a:r>
            <a:r>
              <a:rPr lang="en-US" dirty="0" smtClean="0">
                <a:solidFill>
                  <a:srgbClr val="0070C0"/>
                </a:solidFill>
              </a:rPr>
              <a:t>Access, Chapter 13: Ethernet focus on 13.1 MAC Frames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Preparatory notes for Interconnecting LANs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Attempt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participation in class</a:t>
            </a:r>
          </a:p>
          <a:p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Course overview</a:t>
            </a:r>
          </a:p>
          <a:p>
            <a:r>
              <a:rPr lang="en-US" dirty="0" smtClean="0"/>
              <a:t>Teaching</a:t>
            </a:r>
          </a:p>
          <a:p>
            <a:r>
              <a:rPr lang="en-US" dirty="0" smtClean="0"/>
              <a:t>Lecturers</a:t>
            </a:r>
          </a:p>
          <a:p>
            <a:r>
              <a:rPr lang="en-US" dirty="0" smtClean="0"/>
              <a:t>Assessment</a:t>
            </a:r>
          </a:p>
          <a:p>
            <a:r>
              <a:rPr lang="en-US" dirty="0" smtClean="0"/>
              <a:t>Resources</a:t>
            </a:r>
          </a:p>
          <a:p>
            <a:r>
              <a:rPr lang="en-US" dirty="0" smtClean="0"/>
              <a:t>Software Tools</a:t>
            </a:r>
          </a:p>
          <a:p>
            <a:r>
              <a:rPr lang="en-US" dirty="0" smtClean="0"/>
              <a:t>Syllabus</a:t>
            </a:r>
          </a:p>
          <a:p>
            <a:r>
              <a:rPr lang="en-US" dirty="0" smtClean="0"/>
              <a:t>Lesson Plan</a:t>
            </a:r>
          </a:p>
          <a:p>
            <a:r>
              <a:rPr lang="en-US" dirty="0" smtClean="0"/>
              <a:t>Background Survey</a:t>
            </a:r>
          </a:p>
          <a:p>
            <a:r>
              <a:rPr lang="en-US" dirty="0" smtClean="0"/>
              <a:t>Grouping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b="1" dirty="0" smtClean="0"/>
              <a:t>Pre-requisite for this course: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Knowledge of undergraduate level course on Computer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Those who have not acquired the fundamentals are advised to read the recommended books</a:t>
            </a:r>
            <a:endParaRPr lang="en-MY" dirty="0" smtClean="0">
              <a:solidFill>
                <a:srgbClr val="0070C0"/>
              </a:solidFill>
            </a:endParaRPr>
          </a:p>
          <a:p>
            <a:r>
              <a:rPr lang="en-MY" b="1" dirty="0" smtClean="0"/>
              <a:t>Objectives of the course: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To learn the theoretical and practical issues relating to the-state-of-the-art on computer and data communication network</a:t>
            </a:r>
          </a:p>
          <a:p>
            <a:r>
              <a:rPr lang="en-US" sz="2400" b="1" dirty="0" smtClean="0"/>
              <a:t>Learning Methods: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In-class Problem Based Discussion (PBD) sessions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In-lab Group Experiential Learning (GEL) sessions</a:t>
            </a:r>
            <a:endParaRPr lang="en-MY" sz="2400" dirty="0" smtClean="0">
              <a:solidFill>
                <a:srgbClr val="0070C0"/>
              </a:solidFill>
            </a:endParaRPr>
          </a:p>
          <a:p>
            <a:pPr lvl="1"/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lecturers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Lecturers: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En. </a:t>
            </a:r>
            <a:r>
              <a:rPr lang="en-US" dirty="0" err="1" smtClean="0">
                <a:solidFill>
                  <a:srgbClr val="0070C0"/>
                </a:solidFill>
              </a:rPr>
              <a:t>Mohd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Nazri</a:t>
            </a:r>
            <a:r>
              <a:rPr lang="en-US" dirty="0" smtClean="0">
                <a:solidFill>
                  <a:srgbClr val="0070C0"/>
                </a:solidFill>
              </a:rPr>
              <a:t> Mahmud, nazriee@eng.usm.my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Room : 2.14</a:t>
            </a:r>
            <a:endParaRPr lang="en-MY" dirty="0" smtClean="0">
              <a:solidFill>
                <a:srgbClr val="0070C0"/>
              </a:solidFill>
            </a:endParaRP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Dr </a:t>
            </a:r>
            <a:r>
              <a:rPr lang="en-MY" dirty="0" err="1" smtClean="0">
                <a:solidFill>
                  <a:srgbClr val="0070C0"/>
                </a:solidFill>
              </a:rPr>
              <a:t>Kamal</a:t>
            </a:r>
            <a:r>
              <a:rPr lang="en-MY" dirty="0" smtClean="0">
                <a:solidFill>
                  <a:srgbClr val="0070C0"/>
                </a:solidFill>
              </a:rPr>
              <a:t> </a:t>
            </a:r>
            <a:r>
              <a:rPr lang="en-MY" dirty="0" err="1" smtClean="0">
                <a:solidFill>
                  <a:srgbClr val="0070C0"/>
                </a:solidFill>
              </a:rPr>
              <a:t>Zamli</a:t>
            </a:r>
            <a:r>
              <a:rPr lang="en-MY" dirty="0" smtClean="0">
                <a:solidFill>
                  <a:srgbClr val="0070C0"/>
                </a:solidFill>
              </a:rPr>
              <a:t>, eekamal@eng.usm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Room : 3.22</a:t>
            </a: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Theoretical and Problem-based discussion (PBD)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are advised on topics to be covered and preparatory readings and questions are assigned prior to lecture session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Lecturer and students discuss topics interactively based on the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take their own notes during discussion </a:t>
            </a:r>
          </a:p>
          <a:p>
            <a:r>
              <a:rPr lang="en-US" dirty="0" smtClean="0"/>
              <a:t>Group Experiential Learning (GEL)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carry out modeling, simulation and performance analysis of protocols in groups of 3-5 students</a:t>
            </a:r>
            <a:endParaRPr lang="en-MY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Groups share their findings in class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Group project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60% Final Exam</a:t>
            </a:r>
          </a:p>
          <a:p>
            <a:r>
              <a:rPr lang="en-US" dirty="0" smtClean="0"/>
              <a:t>40 % Coursework; 20% from each lecturer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20% Coursework from En. </a:t>
            </a:r>
            <a:r>
              <a:rPr lang="en-US" dirty="0" err="1" smtClean="0">
                <a:solidFill>
                  <a:srgbClr val="0070C0"/>
                </a:solidFill>
              </a:rPr>
              <a:t>Nazri’s</a:t>
            </a:r>
            <a:r>
              <a:rPr lang="en-US" dirty="0" smtClean="0">
                <a:solidFill>
                  <a:srgbClr val="0070C0"/>
                </a:solidFill>
              </a:rPr>
              <a:t> part consists of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5% Test - Individual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5% Assignment – Individual and In group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10% Project - Group</a:t>
            </a:r>
            <a:endParaRPr lang="en-US" dirty="0" smtClean="0"/>
          </a:p>
          <a:p>
            <a:pPr lvl="2"/>
            <a:r>
              <a:rPr lang="en-US" dirty="0" smtClean="0"/>
              <a:t>Group work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Group Experiential Learning(GEL) and Project (10%)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Group Paper presentation (2.5%)</a:t>
            </a:r>
          </a:p>
          <a:p>
            <a:pPr lvl="2"/>
            <a:r>
              <a:rPr lang="en-US" dirty="0" smtClean="0"/>
              <a:t>Individual work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Individual Test – 5 %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Individual Written Assignment and Paper review assignment - 2.5%</a:t>
            </a:r>
          </a:p>
          <a:p>
            <a:pPr lvl="3"/>
            <a:endParaRPr lang="en-US" dirty="0" smtClean="0"/>
          </a:p>
          <a:p>
            <a:pPr lvl="1"/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Reference books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Main textbook: Data Communications and Networking 4</a:t>
            </a:r>
            <a:r>
              <a:rPr lang="en-US" baseline="30000" dirty="0" smtClean="0">
                <a:solidFill>
                  <a:srgbClr val="0070C0"/>
                </a:solidFill>
              </a:rPr>
              <a:t>th</a:t>
            </a:r>
            <a:r>
              <a:rPr lang="en-US" dirty="0" smtClean="0">
                <a:solidFill>
                  <a:srgbClr val="0070C0"/>
                </a:solidFill>
              </a:rPr>
              <a:t> Edition by </a:t>
            </a:r>
            <a:r>
              <a:rPr lang="en-US" dirty="0" err="1" smtClean="0">
                <a:solidFill>
                  <a:srgbClr val="0070C0"/>
                </a:solidFill>
              </a:rPr>
              <a:t>Behrouz</a:t>
            </a:r>
            <a:r>
              <a:rPr lang="en-US" dirty="0" smtClean="0">
                <a:solidFill>
                  <a:srgbClr val="0070C0"/>
                </a:solidFill>
              </a:rPr>
              <a:t> A. </a:t>
            </a:r>
            <a:r>
              <a:rPr lang="en-US" dirty="0" err="1" smtClean="0">
                <a:solidFill>
                  <a:srgbClr val="0070C0"/>
                </a:solidFill>
              </a:rPr>
              <a:t>Forouzan</a:t>
            </a:r>
            <a:r>
              <a:rPr lang="en-US" dirty="0" smtClean="0">
                <a:solidFill>
                  <a:srgbClr val="0070C0"/>
                </a:solidFill>
              </a:rPr>
              <a:t>, McGraw Hill</a:t>
            </a:r>
          </a:p>
          <a:p>
            <a:r>
              <a:rPr lang="en-US" dirty="0" smtClean="0"/>
              <a:t>Journal Papers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Survey papers for group presentation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Research papers for individual paper review assignment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 list of papers will be provided for selection</a:t>
            </a:r>
          </a:p>
          <a:p>
            <a:r>
              <a:rPr lang="en-US" dirty="0" smtClean="0"/>
              <a:t>Supporting resources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Can be downloaded from my academic webpage: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http://ee.eng.usm.my/eeacad/nazriee/teaching.html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Supporting Slides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Reading handouts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Preparatory questions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Lab sheets</a:t>
            </a:r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tools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OPNET IT Guru Academic Edition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Extensively use throughout the first 7 weeks for </a:t>
            </a:r>
            <a:r>
              <a:rPr lang="en-US" dirty="0" err="1" smtClean="0">
                <a:solidFill>
                  <a:srgbClr val="0070C0"/>
                </a:solidFill>
              </a:rPr>
              <a:t>modelling</a:t>
            </a:r>
            <a:r>
              <a:rPr lang="en-US" dirty="0" smtClean="0">
                <a:solidFill>
                  <a:srgbClr val="0070C0"/>
                </a:solidFill>
              </a:rPr>
              <a:t>, simulation and performance analysis of protocols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Must be individually downloaded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Free from OPNET’s website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http://www.opnet.com/university_program/itguru_academic_edition/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Try out the tutorial for quick </a:t>
            </a:r>
            <a:r>
              <a:rPr lang="en-US" dirty="0" err="1" smtClean="0">
                <a:solidFill>
                  <a:srgbClr val="0070C0"/>
                </a:solidFill>
              </a:rPr>
              <a:t>familirisation</a:t>
            </a:r>
            <a:r>
              <a:rPr lang="en-US" dirty="0" smtClean="0">
                <a:solidFill>
                  <a:srgbClr val="0070C0"/>
                </a:solidFill>
              </a:rPr>
              <a:t> before the first lab session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 – first 7 weeks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Link Layer of the TCP/IP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Contention-based Medium Access Control for wired and wireless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Performance Analysis of the Wired and Wireless Ethernet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Medium Access Control for Emerging Wireless Networks (based on group paper presentation and individual paper review)</a:t>
            </a:r>
          </a:p>
          <a:p>
            <a:r>
              <a:rPr lang="en-US" dirty="0" smtClean="0"/>
              <a:t>Network Layer of the TCP/IP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Internetworking: Addressing, Forwarding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Routing Protocols: RIP, OSPF and BGP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Multicasting</a:t>
            </a:r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2073</TotalTime>
  <Words>906</Words>
  <Application>Microsoft Office PowerPoint</Application>
  <PresentationFormat>On-screen Show (4:3)</PresentationFormat>
  <Paragraphs>203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Opulent</vt:lpstr>
      <vt:lpstr>EEE521</vt:lpstr>
      <vt:lpstr>introduction</vt:lpstr>
      <vt:lpstr>Course overview</vt:lpstr>
      <vt:lpstr>lecturers</vt:lpstr>
      <vt:lpstr>teaching</vt:lpstr>
      <vt:lpstr>assessment</vt:lpstr>
      <vt:lpstr>resources</vt:lpstr>
      <vt:lpstr>Software tools</vt:lpstr>
      <vt:lpstr>Syllabus – first 7 weeks</vt:lpstr>
      <vt:lpstr>LESSON PLAN </vt:lpstr>
      <vt:lpstr>LESSON PLAN </vt:lpstr>
      <vt:lpstr>LESSON PLAN </vt:lpstr>
      <vt:lpstr>LESSON PLAN </vt:lpstr>
      <vt:lpstr>LESSON PLAN </vt:lpstr>
      <vt:lpstr>LESSON PLAN</vt:lpstr>
      <vt:lpstr>Background survey</vt:lpstr>
      <vt:lpstr>grouping</vt:lpstr>
      <vt:lpstr>Computer and data communications session 1b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EEE521</dc:title>
  <dc:creator>Windows User</dc:creator>
  <cp:lastModifiedBy>Windows User</cp:lastModifiedBy>
  <cp:revision>200</cp:revision>
  <dcterms:created xsi:type="dcterms:W3CDTF">2012-01-25T01:26:26Z</dcterms:created>
  <dcterms:modified xsi:type="dcterms:W3CDTF">2012-02-17T02:04:07Z</dcterms:modified>
</cp:coreProperties>
</file>